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613" r:id="rId2"/>
    <p:sldId id="614" r:id="rId3"/>
    <p:sldId id="622" r:id="rId4"/>
    <p:sldId id="616" r:id="rId5"/>
    <p:sldId id="617" r:id="rId6"/>
    <p:sldId id="618" r:id="rId7"/>
    <p:sldId id="619" r:id="rId8"/>
    <p:sldId id="620" r:id="rId9"/>
    <p:sldId id="621" r:id="rId10"/>
    <p:sldId id="628" r:id="rId11"/>
    <p:sldId id="629" r:id="rId12"/>
    <p:sldId id="635" r:id="rId13"/>
    <p:sldId id="631" r:id="rId14"/>
    <p:sldId id="632" r:id="rId15"/>
    <p:sldId id="633" r:id="rId16"/>
    <p:sldId id="634" r:id="rId17"/>
    <p:sldId id="623" r:id="rId18"/>
    <p:sldId id="624" r:id="rId19"/>
    <p:sldId id="6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11FB2A6-370B-E84F-BC87-C855E8F0F826}">
          <p14:sldIdLst>
            <p14:sldId id="613"/>
            <p14:sldId id="614"/>
            <p14:sldId id="622"/>
            <p14:sldId id="616"/>
            <p14:sldId id="617"/>
            <p14:sldId id="618"/>
            <p14:sldId id="619"/>
            <p14:sldId id="620"/>
            <p14:sldId id="621"/>
            <p14:sldId id="628"/>
            <p14:sldId id="629"/>
            <p14:sldId id="635"/>
            <p14:sldId id="631"/>
            <p14:sldId id="632"/>
            <p14:sldId id="633"/>
            <p14:sldId id="634"/>
            <p14:sldId id="623"/>
            <p14:sldId id="624"/>
            <p14:sldId id="6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Chiang" initials="JC" lastIdx="2" clrIdx="0"/>
  <p:cmAuthor id="2" name="Jamespro" initials="J" lastIdx="1" clrIdx="1">
    <p:extLst>
      <p:ext uri="{19B8F6BF-5375-455C-9EA6-DF929625EA0E}">
        <p15:presenceInfo xmlns:p15="http://schemas.microsoft.com/office/powerpoint/2012/main" userId="Jamesp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1088"/>
  </p:normalViewPr>
  <p:slideViewPr>
    <p:cSldViewPr snapToGrid="0">
      <p:cViewPr varScale="1">
        <p:scale>
          <a:sx n="69" d="100"/>
          <a:sy n="69" d="100"/>
        </p:scale>
        <p:origin x="7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06T11:58:02.821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CE828-0E14-4DC2-B343-705A1DA9DC61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6E879D4-BAD5-4190-B9E4-9808B681B5AA}">
      <dgm:prSet phldrT="[文字]" custT="1"/>
      <dgm:spPr/>
      <dgm:t>
        <a:bodyPr/>
        <a:lstStyle/>
        <a:p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意外事故發生</a:t>
          </a:r>
        </a:p>
      </dgm:t>
    </dgm:pt>
    <dgm:pt modelId="{92BC38D5-95AC-479A-AF13-5CF372CB073E}" type="parTrans" cxnId="{18F0BBA1-D50B-4A28-8A69-135EECCEB42A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207289BE-EA90-4197-AC0D-42F8D74BE692}" type="sibTrans" cxnId="{18F0BBA1-D50B-4A28-8A69-135EECCEB42A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796F3F0D-8D90-448D-9DFD-2FCDEC14AF2A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控制現場狀況</a:t>
          </a:r>
        </a:p>
      </dgm:t>
    </dgm:pt>
    <dgm:pt modelId="{DC0F2A95-6519-4B7F-90F4-2BBB15AA6638}" type="parTrans" cxnId="{8A517C07-5DBD-4222-A73E-A65B7D1F3CBB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B8E4F512-C4DE-4EA8-BD7E-F53ECB4DB0CD}" type="sibTrans" cxnId="{8A517C07-5DBD-4222-A73E-A65B7D1F3CBB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B71E129B-9871-4D31-B95C-36AC485E82FF}">
      <dgm:prSet phldrT="[文字]" custT="1"/>
      <dgm:spPr/>
      <dgm:t>
        <a:bodyPr/>
        <a:lstStyle/>
        <a:p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大會判定處理</a:t>
          </a:r>
        </a:p>
      </dgm:t>
    </dgm:pt>
    <dgm:pt modelId="{F1E70C01-1FF2-4007-9DBE-40229E9A770F}" type="parTrans" cxnId="{20038632-5CDD-4C60-9E58-73D0A62B4A2A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160B3DC7-824E-4349-B04C-B397A4126B39}" type="sibTrans" cxnId="{20038632-5CDD-4C60-9E58-73D0A62B4A2A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742E075C-C2CF-4D71-B100-0407B891A6DF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協助主辦單位處理</a:t>
          </a:r>
        </a:p>
      </dgm:t>
    </dgm:pt>
    <dgm:pt modelId="{A66F9F6C-B2EB-48CD-866D-010FFB7AC8FB}" type="parTrans" cxnId="{92EDE200-2204-41BA-99BF-C7A495D4D34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4C166D82-A932-4893-8AEF-43FEE8440497}" type="sibTrans" cxnId="{92EDE200-2204-41BA-99BF-C7A495D4D34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9295C4D6-12E8-46F7-BC1F-AF9B982D9BC5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通報醫院</a:t>
          </a:r>
        </a:p>
      </dgm:t>
    </dgm:pt>
    <dgm:pt modelId="{7B4A3490-3578-4B24-B4B0-0ADB02703D1D}" type="parTrans" cxnId="{9DDAEDCE-EC7B-44E6-B36F-A6782613F569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5BC1E356-E850-4420-9A53-FE12ABAB24D7}" type="sibTrans" cxnId="{9DDAEDCE-EC7B-44E6-B36F-A6782613F569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3F596FBA-0D01-4E49-8804-4A2A22CE9EF7}">
      <dgm:prSet phldrT="[文字]" custT="1"/>
      <dgm:spPr/>
      <dgm:t>
        <a:bodyPr/>
        <a:lstStyle/>
        <a:p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回報處理狀況</a:t>
          </a:r>
        </a:p>
      </dgm:t>
    </dgm:pt>
    <dgm:pt modelId="{BF4D4595-6F24-4B6B-9FC9-61745553172F}" type="parTrans" cxnId="{84638F72-0935-4A07-92FE-B4FDEDF01455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318813C3-EDDE-48E3-97A4-792075045749}" type="sibTrans" cxnId="{84638F72-0935-4A07-92FE-B4FDEDF01455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3477D79E-15C0-4C0A-8F94-27F938158A21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復原善後</a:t>
          </a:r>
        </a:p>
      </dgm:t>
    </dgm:pt>
    <dgm:pt modelId="{8A973951-D796-49EC-AA6C-491246D40E55}" type="parTrans" cxnId="{98536B52-6513-477C-8E6E-8603037F2D7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FB95C6DF-5849-4BDC-B8EE-9176BC601C1B}" type="sibTrans" cxnId="{98536B52-6513-477C-8E6E-8603037F2D7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76EE6667-C2E3-4914-BC87-210B71E36113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持續追蹤</a:t>
          </a:r>
        </a:p>
      </dgm:t>
    </dgm:pt>
    <dgm:pt modelId="{DA2E8AAF-6CFD-4A5D-9DE6-9FB4C9BD7FF1}" type="parTrans" cxnId="{78B0CFB5-0286-4D0B-B955-5F4A7B2DF8DC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56B47B4F-62A5-414D-B183-0C4F6C148B9D}" type="sibTrans" cxnId="{78B0CFB5-0286-4D0B-B955-5F4A7B2DF8DC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AA1686DD-27C2-44FB-8476-960CBC7BF5A8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判別是否重大創傷</a:t>
          </a:r>
        </a:p>
      </dgm:t>
    </dgm:pt>
    <dgm:pt modelId="{3590B366-0EB1-4848-A978-B2329DD29994}" type="parTrans" cxnId="{5DE9E890-48C5-4715-B582-49A91B133A93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D54A1A4E-279B-4D6B-8678-18595866DDD2}" type="sibTrans" cxnId="{5DE9E890-48C5-4715-B582-49A91B133A93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F243EFDF-5EBC-4360-AE32-408949923C14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通報工作人員</a:t>
          </a:r>
        </a:p>
      </dgm:t>
    </dgm:pt>
    <dgm:pt modelId="{B81D8C23-4DF7-4F58-AE32-9F66D439BED7}" type="parTrans" cxnId="{4FA802AA-B68E-4D1F-97AB-385AB7492BF6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D0881EE5-5A18-4847-AED6-484AC6F4417B}" type="sibTrans" cxnId="{4FA802AA-B68E-4D1F-97AB-385AB7492BF6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01719234-8D4D-4771-AF63-B966D90A0EDE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通報主辦單位窗口</a:t>
          </a:r>
        </a:p>
      </dgm:t>
    </dgm:pt>
    <dgm:pt modelId="{76193073-D783-4E86-A1AF-794EE6FF9774}" type="parTrans" cxnId="{92F20E4B-9D53-436C-89D6-46F582FA5366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760649B6-A0DE-46D2-AA9B-B7CDAB13B3A0}" type="sibTrans" cxnId="{92F20E4B-9D53-436C-89D6-46F582FA5366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  <a:cs typeface="DFKaiShuW5-B5"/>
          </a:endParaRPr>
        </a:p>
      </dgm:t>
    </dgm:pt>
    <dgm:pt modelId="{4095B1BF-3E95-455C-B6DF-A43E055DE20D}" type="pres">
      <dgm:prSet presAssocID="{8B6CE828-0E14-4DC2-B343-705A1DA9DC6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B73C73A-5364-4A26-901D-E7CB9C9D0C48}" type="pres">
      <dgm:prSet presAssocID="{16E879D4-BAD5-4190-B9E4-9808B681B5AA}" presName="parentText1" presStyleLbl="node1" presStyleIdx="0" presStyleCnt="3" custScaleY="76558">
        <dgm:presLayoutVars>
          <dgm:chMax/>
          <dgm:chPref val="3"/>
          <dgm:bulletEnabled val="1"/>
        </dgm:presLayoutVars>
      </dgm:prSet>
      <dgm:spPr/>
    </dgm:pt>
    <dgm:pt modelId="{2F5BDDBA-9824-4F79-A9AD-0D490A42D67B}" type="pres">
      <dgm:prSet presAssocID="{16E879D4-BAD5-4190-B9E4-9808B681B5AA}" presName="childText1" presStyleLbl="solidAlignAcc1" presStyleIdx="0" presStyleCnt="3" custScaleY="85402" custLinFactNeighborY="-11760">
        <dgm:presLayoutVars>
          <dgm:chMax val="0"/>
          <dgm:chPref val="0"/>
          <dgm:bulletEnabled val="1"/>
        </dgm:presLayoutVars>
      </dgm:prSet>
      <dgm:spPr/>
    </dgm:pt>
    <dgm:pt modelId="{F7A16AA9-0A3C-4A4F-8449-C30C242EAD39}" type="pres">
      <dgm:prSet presAssocID="{B71E129B-9871-4D31-B95C-36AC485E82FF}" presName="parentText2" presStyleLbl="node1" presStyleIdx="1" presStyleCnt="3" custScaleY="76558">
        <dgm:presLayoutVars>
          <dgm:chMax/>
          <dgm:chPref val="3"/>
          <dgm:bulletEnabled val="1"/>
        </dgm:presLayoutVars>
      </dgm:prSet>
      <dgm:spPr/>
    </dgm:pt>
    <dgm:pt modelId="{8DE321A8-D6BB-4CD1-9B1D-A6DB49E480FE}" type="pres">
      <dgm:prSet presAssocID="{B71E129B-9871-4D31-B95C-36AC485E82FF}" presName="childText2" presStyleLbl="solidAlignAcc1" presStyleIdx="1" presStyleCnt="3" custScaleY="85402" custLinFactNeighborY="-11760">
        <dgm:presLayoutVars>
          <dgm:chMax val="0"/>
          <dgm:chPref val="0"/>
          <dgm:bulletEnabled val="1"/>
        </dgm:presLayoutVars>
      </dgm:prSet>
      <dgm:spPr/>
    </dgm:pt>
    <dgm:pt modelId="{7D9A427E-112D-4E68-9F7F-C64CFCCC9C41}" type="pres">
      <dgm:prSet presAssocID="{3F596FBA-0D01-4E49-8804-4A2A22CE9EF7}" presName="parentText3" presStyleLbl="node1" presStyleIdx="2" presStyleCnt="3" custScaleY="76558">
        <dgm:presLayoutVars>
          <dgm:chMax/>
          <dgm:chPref val="3"/>
          <dgm:bulletEnabled val="1"/>
        </dgm:presLayoutVars>
      </dgm:prSet>
      <dgm:spPr/>
    </dgm:pt>
    <dgm:pt modelId="{50770B75-F6C1-410E-ACFA-98A1C6B4DF14}" type="pres">
      <dgm:prSet presAssocID="{3F596FBA-0D01-4E49-8804-4A2A22CE9EF7}" presName="childText3" presStyleLbl="solidAlignAcc1" presStyleIdx="2" presStyleCnt="3" custScaleY="85402" custLinFactNeighborY="-11928">
        <dgm:presLayoutVars>
          <dgm:chMax val="0"/>
          <dgm:chPref val="0"/>
          <dgm:bulletEnabled val="1"/>
        </dgm:presLayoutVars>
      </dgm:prSet>
      <dgm:spPr/>
    </dgm:pt>
  </dgm:ptLst>
  <dgm:cxnLst>
    <dgm:cxn modelId="{92EDE200-2204-41BA-99BF-C7A495D4D347}" srcId="{B71E129B-9871-4D31-B95C-36AC485E82FF}" destId="{742E075C-C2CF-4D71-B100-0407B891A6DF}" srcOrd="1" destOrd="0" parTransId="{A66F9F6C-B2EB-48CD-866D-010FFB7AC8FB}" sibTransId="{4C166D82-A932-4893-8AEF-43FEE8440497}"/>
    <dgm:cxn modelId="{8A517C07-5DBD-4222-A73E-A65B7D1F3CBB}" srcId="{16E879D4-BAD5-4190-B9E4-9808B681B5AA}" destId="{796F3F0D-8D90-448D-9DFD-2FCDEC14AF2A}" srcOrd="0" destOrd="0" parTransId="{DC0F2A95-6519-4B7F-90F4-2BBB15AA6638}" sibTransId="{B8E4F512-C4DE-4EA8-BD7E-F53ECB4DB0CD}"/>
    <dgm:cxn modelId="{E2EE312C-D7C4-4442-AFFC-88A42FDD8D8E}" type="presOf" srcId="{16E879D4-BAD5-4190-B9E4-9808B681B5AA}" destId="{AB73C73A-5364-4A26-901D-E7CB9C9D0C48}" srcOrd="0" destOrd="0" presId="urn:microsoft.com/office/officeart/2009/3/layout/IncreasingArrowsProcess"/>
    <dgm:cxn modelId="{20038632-5CDD-4C60-9E58-73D0A62B4A2A}" srcId="{8B6CE828-0E14-4DC2-B343-705A1DA9DC61}" destId="{B71E129B-9871-4D31-B95C-36AC485E82FF}" srcOrd="1" destOrd="0" parTransId="{F1E70C01-1FF2-4007-9DBE-40229E9A770F}" sibTransId="{160B3DC7-824E-4349-B04C-B397A4126B39}"/>
    <dgm:cxn modelId="{6AAF3D3B-762A-4E0E-B590-FAF8F8D1333E}" type="presOf" srcId="{F243EFDF-5EBC-4360-AE32-408949923C14}" destId="{2F5BDDBA-9824-4F79-A9AD-0D490A42D67B}" srcOrd="0" destOrd="1" presId="urn:microsoft.com/office/officeart/2009/3/layout/IncreasingArrowsProcess"/>
    <dgm:cxn modelId="{35A4805F-4B90-404E-9B99-27375981342F}" type="presOf" srcId="{3F596FBA-0D01-4E49-8804-4A2A22CE9EF7}" destId="{7D9A427E-112D-4E68-9F7F-C64CFCCC9C41}" srcOrd="0" destOrd="0" presId="urn:microsoft.com/office/officeart/2009/3/layout/IncreasingArrowsProcess"/>
    <dgm:cxn modelId="{83CFCA4A-4A8A-499A-8EF4-D0624516B152}" type="presOf" srcId="{3477D79E-15C0-4C0A-8F94-27F938158A21}" destId="{50770B75-F6C1-410E-ACFA-98A1C6B4DF14}" srcOrd="0" destOrd="0" presId="urn:microsoft.com/office/officeart/2009/3/layout/IncreasingArrowsProcess"/>
    <dgm:cxn modelId="{92F20E4B-9D53-436C-89D6-46F582FA5366}" srcId="{16E879D4-BAD5-4190-B9E4-9808B681B5AA}" destId="{01719234-8D4D-4771-AF63-B966D90A0EDE}" srcOrd="2" destOrd="0" parTransId="{76193073-D783-4E86-A1AF-794EE6FF9774}" sibTransId="{760649B6-A0DE-46D2-AA9B-B7CDAB13B3A0}"/>
    <dgm:cxn modelId="{8D63FB4D-97DC-4840-B113-247CA439A718}" type="presOf" srcId="{B71E129B-9871-4D31-B95C-36AC485E82FF}" destId="{F7A16AA9-0A3C-4A4F-8449-C30C242EAD39}" srcOrd="0" destOrd="0" presId="urn:microsoft.com/office/officeart/2009/3/layout/IncreasingArrowsProcess"/>
    <dgm:cxn modelId="{AC3F7E6E-81A5-4302-AFF6-B57F79F7181C}" type="presOf" srcId="{796F3F0D-8D90-448D-9DFD-2FCDEC14AF2A}" destId="{2F5BDDBA-9824-4F79-A9AD-0D490A42D67B}" srcOrd="0" destOrd="0" presId="urn:microsoft.com/office/officeart/2009/3/layout/IncreasingArrowsProcess"/>
    <dgm:cxn modelId="{B4917851-DA1A-4B28-8098-B4BF44E5A6A2}" type="presOf" srcId="{8B6CE828-0E14-4DC2-B343-705A1DA9DC61}" destId="{4095B1BF-3E95-455C-B6DF-A43E055DE20D}" srcOrd="0" destOrd="0" presId="urn:microsoft.com/office/officeart/2009/3/layout/IncreasingArrowsProcess"/>
    <dgm:cxn modelId="{F776BC51-67B8-4CD8-A883-D8AF84816703}" type="presOf" srcId="{01719234-8D4D-4771-AF63-B966D90A0EDE}" destId="{2F5BDDBA-9824-4F79-A9AD-0D490A42D67B}" srcOrd="0" destOrd="2" presId="urn:microsoft.com/office/officeart/2009/3/layout/IncreasingArrowsProcess"/>
    <dgm:cxn modelId="{98536B52-6513-477C-8E6E-8603037F2D77}" srcId="{3F596FBA-0D01-4E49-8804-4A2A22CE9EF7}" destId="{3477D79E-15C0-4C0A-8F94-27F938158A21}" srcOrd="0" destOrd="0" parTransId="{8A973951-D796-49EC-AA6C-491246D40E55}" sibTransId="{FB95C6DF-5849-4BDC-B8EE-9176BC601C1B}"/>
    <dgm:cxn modelId="{84638F72-0935-4A07-92FE-B4FDEDF01455}" srcId="{8B6CE828-0E14-4DC2-B343-705A1DA9DC61}" destId="{3F596FBA-0D01-4E49-8804-4A2A22CE9EF7}" srcOrd="2" destOrd="0" parTransId="{BF4D4595-6F24-4B6B-9FC9-61745553172F}" sibTransId="{318813C3-EDDE-48E3-97A4-792075045749}"/>
    <dgm:cxn modelId="{DF9C9253-30F5-42A4-B4AB-3123BD1F6899}" type="presOf" srcId="{AA1686DD-27C2-44FB-8476-960CBC7BF5A8}" destId="{8DE321A8-D6BB-4CD1-9B1D-A6DB49E480FE}" srcOrd="0" destOrd="0" presId="urn:microsoft.com/office/officeart/2009/3/layout/IncreasingArrowsProcess"/>
    <dgm:cxn modelId="{14374775-3CBC-43F3-B784-356C11B6105A}" type="presOf" srcId="{742E075C-C2CF-4D71-B100-0407B891A6DF}" destId="{8DE321A8-D6BB-4CD1-9B1D-A6DB49E480FE}" srcOrd="0" destOrd="1" presId="urn:microsoft.com/office/officeart/2009/3/layout/IncreasingArrowsProcess"/>
    <dgm:cxn modelId="{B0C9F082-3C48-4E10-B92D-690ED44EF405}" type="presOf" srcId="{9295C4D6-12E8-46F7-BC1F-AF9B982D9BC5}" destId="{8DE321A8-D6BB-4CD1-9B1D-A6DB49E480FE}" srcOrd="0" destOrd="2" presId="urn:microsoft.com/office/officeart/2009/3/layout/IncreasingArrowsProcess"/>
    <dgm:cxn modelId="{5DE9E890-48C5-4715-B582-49A91B133A93}" srcId="{B71E129B-9871-4D31-B95C-36AC485E82FF}" destId="{AA1686DD-27C2-44FB-8476-960CBC7BF5A8}" srcOrd="0" destOrd="0" parTransId="{3590B366-0EB1-4848-A978-B2329DD29994}" sibTransId="{D54A1A4E-279B-4D6B-8678-18595866DDD2}"/>
    <dgm:cxn modelId="{18F0BBA1-D50B-4A28-8A69-135EECCEB42A}" srcId="{8B6CE828-0E14-4DC2-B343-705A1DA9DC61}" destId="{16E879D4-BAD5-4190-B9E4-9808B681B5AA}" srcOrd="0" destOrd="0" parTransId="{92BC38D5-95AC-479A-AF13-5CF372CB073E}" sibTransId="{207289BE-EA90-4197-AC0D-42F8D74BE692}"/>
    <dgm:cxn modelId="{4FA802AA-B68E-4D1F-97AB-385AB7492BF6}" srcId="{16E879D4-BAD5-4190-B9E4-9808B681B5AA}" destId="{F243EFDF-5EBC-4360-AE32-408949923C14}" srcOrd="1" destOrd="0" parTransId="{B81D8C23-4DF7-4F58-AE32-9F66D439BED7}" sibTransId="{D0881EE5-5A18-4847-AED6-484AC6F4417B}"/>
    <dgm:cxn modelId="{78B0CFB5-0286-4D0B-B955-5F4A7B2DF8DC}" srcId="{3F596FBA-0D01-4E49-8804-4A2A22CE9EF7}" destId="{76EE6667-C2E3-4914-BC87-210B71E36113}" srcOrd="1" destOrd="0" parTransId="{DA2E8AAF-6CFD-4A5D-9DE6-9FB4C9BD7FF1}" sibTransId="{56B47B4F-62A5-414D-B183-0C4F6C148B9D}"/>
    <dgm:cxn modelId="{9DDAEDCE-EC7B-44E6-B36F-A6782613F569}" srcId="{B71E129B-9871-4D31-B95C-36AC485E82FF}" destId="{9295C4D6-12E8-46F7-BC1F-AF9B982D9BC5}" srcOrd="2" destOrd="0" parTransId="{7B4A3490-3578-4B24-B4B0-0ADB02703D1D}" sibTransId="{5BC1E356-E850-4420-9A53-FE12ABAB24D7}"/>
    <dgm:cxn modelId="{B234A2E1-92FD-4CF1-B414-BEA30B391393}" type="presOf" srcId="{76EE6667-C2E3-4914-BC87-210B71E36113}" destId="{50770B75-F6C1-410E-ACFA-98A1C6B4DF14}" srcOrd="0" destOrd="1" presId="urn:microsoft.com/office/officeart/2009/3/layout/IncreasingArrowsProcess"/>
    <dgm:cxn modelId="{CF958E38-2658-4340-B6F4-EC9CAC6E8A44}" type="presParOf" srcId="{4095B1BF-3E95-455C-B6DF-A43E055DE20D}" destId="{AB73C73A-5364-4A26-901D-E7CB9C9D0C48}" srcOrd="0" destOrd="0" presId="urn:microsoft.com/office/officeart/2009/3/layout/IncreasingArrowsProcess"/>
    <dgm:cxn modelId="{40D68DBD-090E-42A4-9746-F790A5CC71A2}" type="presParOf" srcId="{4095B1BF-3E95-455C-B6DF-A43E055DE20D}" destId="{2F5BDDBA-9824-4F79-A9AD-0D490A42D67B}" srcOrd="1" destOrd="0" presId="urn:microsoft.com/office/officeart/2009/3/layout/IncreasingArrowsProcess"/>
    <dgm:cxn modelId="{C8C02BCE-0658-4468-83A8-C07310078558}" type="presParOf" srcId="{4095B1BF-3E95-455C-B6DF-A43E055DE20D}" destId="{F7A16AA9-0A3C-4A4F-8449-C30C242EAD39}" srcOrd="2" destOrd="0" presId="urn:microsoft.com/office/officeart/2009/3/layout/IncreasingArrowsProcess"/>
    <dgm:cxn modelId="{2394DCD6-8061-4D14-BB97-DC53BECA98A1}" type="presParOf" srcId="{4095B1BF-3E95-455C-B6DF-A43E055DE20D}" destId="{8DE321A8-D6BB-4CD1-9B1D-A6DB49E480FE}" srcOrd="3" destOrd="0" presId="urn:microsoft.com/office/officeart/2009/3/layout/IncreasingArrowsProcess"/>
    <dgm:cxn modelId="{6E441739-6E33-4C11-8897-078767B7FCC1}" type="presParOf" srcId="{4095B1BF-3E95-455C-B6DF-A43E055DE20D}" destId="{7D9A427E-112D-4E68-9F7F-C64CFCCC9C41}" srcOrd="4" destOrd="0" presId="urn:microsoft.com/office/officeart/2009/3/layout/IncreasingArrowsProcess"/>
    <dgm:cxn modelId="{CE80D964-F952-45E5-ABA7-061273B00CBE}" type="presParOf" srcId="{4095B1BF-3E95-455C-B6DF-A43E055DE20D}" destId="{50770B75-F6C1-410E-ACFA-98A1C6B4DF1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C73A-5364-4A26-901D-E7CB9C9D0C48}">
      <dsp:nvSpPr>
        <dsp:cNvPr id="0" name=""/>
        <dsp:cNvSpPr/>
      </dsp:nvSpPr>
      <dsp:spPr>
        <a:xfrm>
          <a:off x="897029" y="101908"/>
          <a:ext cx="5160263" cy="57535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193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意外事故發生</a:t>
          </a:r>
        </a:p>
      </dsp:txBody>
      <dsp:txXfrm>
        <a:off x="897029" y="245747"/>
        <a:ext cx="5016424" cy="287679"/>
      </dsp:txXfrm>
    </dsp:sp>
    <dsp:sp modelId="{2F5BDDBA-9824-4F79-A9AD-0D490A42D67B}">
      <dsp:nvSpPr>
        <dsp:cNvPr id="0" name=""/>
        <dsp:cNvSpPr/>
      </dsp:nvSpPr>
      <dsp:spPr>
        <a:xfrm>
          <a:off x="897029" y="528777"/>
          <a:ext cx="1589361" cy="1236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控制現場狀況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通報工作人員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通報主辦單位窗口</a:t>
          </a:r>
        </a:p>
      </dsp:txBody>
      <dsp:txXfrm>
        <a:off x="897029" y="528777"/>
        <a:ext cx="1589361" cy="1236386"/>
      </dsp:txXfrm>
    </dsp:sp>
    <dsp:sp modelId="{F7A16AA9-0A3C-4A4F-8449-C30C242EAD39}">
      <dsp:nvSpPr>
        <dsp:cNvPr id="0" name=""/>
        <dsp:cNvSpPr/>
      </dsp:nvSpPr>
      <dsp:spPr>
        <a:xfrm>
          <a:off x="2486390" y="352419"/>
          <a:ext cx="3570902" cy="57535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193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大會判定處理</a:t>
          </a:r>
        </a:p>
      </dsp:txBody>
      <dsp:txXfrm>
        <a:off x="2486390" y="496258"/>
        <a:ext cx="3427063" cy="287679"/>
      </dsp:txXfrm>
    </dsp:sp>
    <dsp:sp modelId="{8DE321A8-D6BB-4CD1-9B1D-A6DB49E480FE}">
      <dsp:nvSpPr>
        <dsp:cNvPr id="0" name=""/>
        <dsp:cNvSpPr/>
      </dsp:nvSpPr>
      <dsp:spPr>
        <a:xfrm>
          <a:off x="2486390" y="779287"/>
          <a:ext cx="1589361" cy="1236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判別是否重大創傷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協助主辦單位處理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通報醫院</a:t>
          </a:r>
        </a:p>
      </dsp:txBody>
      <dsp:txXfrm>
        <a:off x="2486390" y="779287"/>
        <a:ext cx="1589361" cy="1236386"/>
      </dsp:txXfrm>
    </dsp:sp>
    <dsp:sp modelId="{7D9A427E-112D-4E68-9F7F-C64CFCCC9C41}">
      <dsp:nvSpPr>
        <dsp:cNvPr id="0" name=""/>
        <dsp:cNvSpPr/>
      </dsp:nvSpPr>
      <dsp:spPr>
        <a:xfrm>
          <a:off x="4075752" y="602929"/>
          <a:ext cx="1981541" cy="57535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193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回報處理狀況</a:t>
          </a:r>
        </a:p>
      </dsp:txBody>
      <dsp:txXfrm>
        <a:off x="4075752" y="746768"/>
        <a:ext cx="1837702" cy="287679"/>
      </dsp:txXfrm>
    </dsp:sp>
    <dsp:sp modelId="{50770B75-F6C1-410E-ACFA-98A1C6B4DF14}">
      <dsp:nvSpPr>
        <dsp:cNvPr id="0" name=""/>
        <dsp:cNvSpPr/>
      </dsp:nvSpPr>
      <dsp:spPr>
        <a:xfrm>
          <a:off x="4075752" y="1028346"/>
          <a:ext cx="1589361" cy="1218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復原善後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DFKaiShuW5-B5"/>
            </a:rPr>
            <a:t>持續追蹤</a:t>
          </a:r>
        </a:p>
      </dsp:txBody>
      <dsp:txXfrm>
        <a:off x="4075752" y="1028346"/>
        <a:ext cx="1589361" cy="1218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4052-B966-3C4F-A521-BB06734BB516}" type="datetimeFigureOut">
              <a:rPr kumimoji="1" lang="zh-TW" altLang="en-US" smtClean="0"/>
              <a:t>2021/8/6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55EF6-55A1-B64A-AC58-C242EB75E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97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F4D5F-A197-4FF8-93EA-B773D71485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10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999" y="114624"/>
            <a:ext cx="9237672" cy="704146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999" y="1200242"/>
            <a:ext cx="11864388" cy="5465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322252" y="6327752"/>
            <a:ext cx="707156" cy="365125"/>
          </a:xfrm>
          <a:prstGeom prst="rect">
            <a:avLst/>
          </a:prstGeom>
        </p:spPr>
        <p:txBody>
          <a:bodyPr/>
          <a:lstStyle/>
          <a:p>
            <a:fld id="{87CD34FB-B61B-4FAD-BF75-E0BB57630DF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7"/>
          <a:stretch/>
        </p:blipFill>
        <p:spPr>
          <a:xfrm>
            <a:off x="10127411" y="27455"/>
            <a:ext cx="1852976" cy="865856"/>
          </a:xfrm>
          <a:prstGeom prst="rect">
            <a:avLst/>
          </a:prstGeom>
        </p:spPr>
      </p:pic>
      <p:sp>
        <p:nvSpPr>
          <p:cNvPr id="4" name="文字方塊 3"/>
          <p:cNvSpPr txBox="1"/>
          <p:nvPr userDrawn="1"/>
        </p:nvSpPr>
        <p:spPr>
          <a:xfrm>
            <a:off x="0" y="924339"/>
            <a:ext cx="12192000" cy="59336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4" cstate="print"/>
          <a:srcRect l="-35" t="78" r="35" b="-1"/>
          <a:stretch>
            <a:fillRect/>
          </a:stretch>
        </p:blipFill>
        <p:spPr>
          <a:xfrm>
            <a:off x="0" y="0"/>
            <a:ext cx="12196248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5999" y="165123"/>
            <a:ext cx="11864388" cy="71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GB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5999" y="1227777"/>
            <a:ext cx="11864388" cy="546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en.wikipedia.org/wiki/File:Black_Star.sv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Black_Star.sv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lack_Star.s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056346" y="5499325"/>
            <a:ext cx="363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 sz="3200" b="1" i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2021</a:t>
            </a:r>
            <a:r>
              <a:rPr kumimoji="1" lang="zh-TW" altLang="en-US" sz="3200" b="1" i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年</a:t>
            </a:r>
            <a:r>
              <a:rPr kumimoji="1" lang="en-US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11</a:t>
            </a:r>
            <a:r>
              <a:rPr kumimoji="1" lang="zh-TW" altLang="en-US" sz="3200" b="1" i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月</a:t>
            </a:r>
            <a:r>
              <a:rPr kumimoji="1" lang="en-US" altLang="zh-TW" sz="3200" b="1" i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27</a:t>
            </a:r>
            <a:r>
              <a:rPr kumimoji="1" lang="zh-TW" altLang="en-US" sz="3200" b="1" i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日</a:t>
            </a:r>
            <a:endParaRPr kumimoji="1" lang="en-US" altLang="zh-TW" sz="3200" b="1" i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volini" panose="03000502040302020204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7407" y="2056482"/>
            <a:ext cx="102571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8800" b="1" i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2021</a:t>
            </a:r>
            <a:r>
              <a:rPr kumimoji="1" lang="zh-TW" altLang="en-US" sz="8800" b="1" i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國際扶輪反毒暨消除</a:t>
            </a:r>
            <a:r>
              <a:rPr kumimoji="1" lang="en-US" altLang="zh-TW" sz="8800" b="1" i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C</a:t>
            </a:r>
            <a:r>
              <a:rPr kumimoji="1" lang="zh-TW" altLang="en-US" sz="8800" b="1" i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volini" panose="03000502040302020204" pitchFamily="66" charset="0"/>
              </a:rPr>
              <a:t>肝路跑</a:t>
            </a:r>
            <a:endParaRPr kumimoji="1" lang="zh-TW" altLang="en-US" sz="8800" b="1" i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3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補給站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23714"/>
            <a:ext cx="5497198" cy="501246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dirty="0"/>
              <a:t>補給站配置</a:t>
            </a:r>
            <a:endParaRPr lang="en-US" altLang="zh-TW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</a:rPr>
              <a:t>杯水</a:t>
            </a:r>
            <a:r>
              <a:rPr lang="zh-TW" altLang="en-US" dirty="0"/>
              <a:t>：</a:t>
            </a:r>
            <a:br>
              <a:rPr lang="en-US" altLang="zh-TW" dirty="0"/>
            </a:br>
            <a:r>
              <a:rPr lang="zh-TW" altLang="en-US" dirty="0"/>
              <a:t>紙杯裝</a:t>
            </a:r>
            <a:r>
              <a:rPr lang="en-US" altLang="zh-TW" dirty="0"/>
              <a:t>7</a:t>
            </a:r>
            <a:r>
              <a:rPr lang="zh-TW" altLang="en-US" dirty="0"/>
              <a:t>分滿水，置於桌上供跑者自行取用</a:t>
            </a:r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</a:rPr>
              <a:t>海鹽或梅粉</a:t>
            </a:r>
            <a:r>
              <a:rPr lang="zh-TW" altLang="en-US" dirty="0"/>
              <a:t>：</a:t>
            </a:r>
            <a:br>
              <a:rPr lang="en-US" altLang="zh-TW" dirty="0"/>
            </a:br>
            <a:r>
              <a:rPr lang="zh-TW" altLang="en-US" dirty="0"/>
              <a:t>置於桌上供跑者自行取用</a:t>
            </a:r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</a:rPr>
              <a:t>水果餅乾</a:t>
            </a:r>
            <a:r>
              <a:rPr lang="zh-TW" altLang="en-US" dirty="0"/>
              <a:t>：</a:t>
            </a:r>
            <a:br>
              <a:rPr lang="en-US" altLang="zh-TW" dirty="0"/>
            </a:br>
            <a:r>
              <a:rPr lang="zh-TW" altLang="en-US" dirty="0"/>
              <a:t>水果餅乾將事先作業，切半或分裝置杯中，置於桌上供跑者自行取用</a:t>
            </a:r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/>
              <a:t>如物資剩</a:t>
            </a:r>
            <a:r>
              <a:rPr lang="en-US" altLang="zh-TW" dirty="0"/>
              <a:t>1/3</a:t>
            </a:r>
            <a:r>
              <a:rPr lang="zh-TW" altLang="en-US" dirty="0"/>
              <a:t>時將聯絡機動補給</a:t>
            </a:r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/>
              <a:t>補給人員將做好環境整潔及垃圾分類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b="7062"/>
          <a:stretch/>
        </p:blipFill>
        <p:spPr>
          <a:xfrm>
            <a:off x="9278719" y="4050485"/>
            <a:ext cx="2019409" cy="2253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" b="10288"/>
          <a:stretch/>
        </p:blipFill>
        <p:spPr>
          <a:xfrm>
            <a:off x="6599373" y="1491048"/>
            <a:ext cx="4698755" cy="2362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7"/>
          <a:stretch/>
        </p:blipFill>
        <p:spPr>
          <a:xfrm>
            <a:off x="6599373" y="4050485"/>
            <a:ext cx="2019409" cy="2255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02D6502-E135-46EB-BD8E-107C2943FC5B}"/>
              </a:ext>
            </a:extLst>
          </p:cNvPr>
          <p:cNvCxnSpPr/>
          <p:nvPr/>
        </p:nvCxnSpPr>
        <p:spPr>
          <a:xfrm>
            <a:off x="2511452" y="1123876"/>
            <a:ext cx="88423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3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7A1B25-0867-4811-8A68-0E612919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醫療規劃</a:t>
            </a:r>
          </a:p>
        </p:txBody>
      </p:sp>
      <p:pic>
        <p:nvPicPr>
          <p:cNvPr id="4" name="圖片 3" descr="http://i.imgur.com/ZLjUfSH.jpg">
            <a:extLst>
              <a:ext uri="{FF2B5EF4-FFF2-40B4-BE49-F238E27FC236}">
                <a16:creationId xmlns:a16="http://schemas.microsoft.com/office/drawing/2014/main" id="{A7AE5A35-10D8-4454-8CBE-A0C1EABBC5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82" y="2945180"/>
            <a:ext cx="1968127" cy="103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i.imgur.com/ZbROwpb.jpg">
            <a:extLst>
              <a:ext uri="{FF2B5EF4-FFF2-40B4-BE49-F238E27FC236}">
                <a16:creationId xmlns:a16="http://schemas.microsoft.com/office/drawing/2014/main" id="{2A363314-B354-4C6D-884F-FC0AF62E74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38" y="3101712"/>
            <a:ext cx="1637684" cy="91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http://i.imgur.com/Ug0G2AI.jpg">
            <a:extLst>
              <a:ext uri="{FF2B5EF4-FFF2-40B4-BE49-F238E27FC236}">
                <a16:creationId xmlns:a16="http://schemas.microsoft.com/office/drawing/2014/main" id="{5F60C835-DA5C-4F9E-A5F0-98872B3B573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18" y="3138717"/>
            <a:ext cx="1744223" cy="97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i.imgur.com/wc13MKr.jpg">
            <a:extLst>
              <a:ext uri="{FF2B5EF4-FFF2-40B4-BE49-F238E27FC236}">
                <a16:creationId xmlns:a16="http://schemas.microsoft.com/office/drawing/2014/main" id="{DEDA4473-3D4C-41C4-B9CA-E1D693B03A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58" y="5030945"/>
            <a:ext cx="1694616" cy="93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http://i.imgur.com/bgMO79o.jpg">
            <a:extLst>
              <a:ext uri="{FF2B5EF4-FFF2-40B4-BE49-F238E27FC236}">
                <a16:creationId xmlns:a16="http://schemas.microsoft.com/office/drawing/2014/main" id="{4F377A98-AEAD-43E1-B687-AADB9508D51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67" y="4878564"/>
            <a:ext cx="1713741" cy="101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http://i.imgur.com/mLZsv4J.jpg">
            <a:extLst>
              <a:ext uri="{FF2B5EF4-FFF2-40B4-BE49-F238E27FC236}">
                <a16:creationId xmlns:a16="http://schemas.microsoft.com/office/drawing/2014/main" id="{A5E29BAE-9D70-4AB0-8075-5B027259E94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00" y="5030945"/>
            <a:ext cx="1809220" cy="89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Ambulance White Background Images | All White Background">
            <a:extLst>
              <a:ext uri="{FF2B5EF4-FFF2-40B4-BE49-F238E27FC236}">
                <a16:creationId xmlns:a16="http://schemas.microsoft.com/office/drawing/2014/main" id="{E6A651D7-428C-418D-B0D5-9331BAAA43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9" y="2868587"/>
            <a:ext cx="2017231" cy="1130799"/>
          </a:xfrm>
          <a:prstGeom prst="rect">
            <a:avLst/>
          </a:prstGeom>
        </p:spPr>
      </p:pic>
      <p:pic>
        <p:nvPicPr>
          <p:cNvPr id="11" name="圖片 10" descr="http://i.imgur.com/Zyx2mxO.jpg">
            <a:extLst>
              <a:ext uri="{FF2B5EF4-FFF2-40B4-BE49-F238E27FC236}">
                <a16:creationId xmlns:a16="http://schemas.microsoft.com/office/drawing/2014/main" id="{346F3C7A-2BC8-401E-8FF7-5E1A0C7A171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795" y="5100225"/>
            <a:ext cx="1786133" cy="8605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692FBBF-D004-482E-9407-FAFD1D73E933}"/>
              </a:ext>
            </a:extLst>
          </p:cNvPr>
          <p:cNvSpPr txBox="1"/>
          <p:nvPr/>
        </p:nvSpPr>
        <p:spPr>
          <a:xfrm>
            <a:off x="2028662" y="2562098"/>
            <a:ext cx="82831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救護車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A4333B6-8A89-44B7-A273-E3900C71E832}"/>
              </a:ext>
            </a:extLst>
          </p:cNvPr>
          <p:cNvSpPr txBox="1"/>
          <p:nvPr/>
        </p:nvSpPr>
        <p:spPr>
          <a:xfrm>
            <a:off x="4552801" y="2560366"/>
            <a:ext cx="67144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AED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0EBF305-FF26-4670-8F3F-7BF3D72941B7}"/>
              </a:ext>
            </a:extLst>
          </p:cNvPr>
          <p:cNvSpPr txBox="1"/>
          <p:nvPr/>
        </p:nvSpPr>
        <p:spPr>
          <a:xfrm>
            <a:off x="6827979" y="2589378"/>
            <a:ext cx="122836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大型救護包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9996168-7EC0-4B4B-914A-6496C1F56E25}"/>
              </a:ext>
            </a:extLst>
          </p:cNvPr>
          <p:cNvSpPr txBox="1"/>
          <p:nvPr/>
        </p:nvSpPr>
        <p:spPr>
          <a:xfrm>
            <a:off x="9032537" y="2556045"/>
            <a:ext cx="146641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機車型救護包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A498EE4-1D19-43BA-9818-D2C2F6804710}"/>
              </a:ext>
            </a:extLst>
          </p:cNvPr>
          <p:cNvSpPr txBox="1"/>
          <p:nvPr/>
        </p:nvSpPr>
        <p:spPr>
          <a:xfrm>
            <a:off x="1779274" y="4475813"/>
            <a:ext cx="132709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三合一氧氣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AD4F1B2-F7A4-4CA5-ACE6-0B117DFAA343}"/>
              </a:ext>
            </a:extLst>
          </p:cNvPr>
          <p:cNvSpPr txBox="1"/>
          <p:nvPr/>
        </p:nvSpPr>
        <p:spPr>
          <a:xfrm>
            <a:off x="4292870" y="4475813"/>
            <a:ext cx="125221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一般型氧氣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63CB3C-E08A-4901-8109-82492770D3B6}"/>
              </a:ext>
            </a:extLst>
          </p:cNvPr>
          <p:cNvSpPr txBox="1"/>
          <p:nvPr/>
        </p:nvSpPr>
        <p:spPr>
          <a:xfrm>
            <a:off x="6827978" y="4475163"/>
            <a:ext cx="130180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充氣式護木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B1A9168-762D-4AD7-87DA-FAFCFB8A0C7F}"/>
              </a:ext>
            </a:extLst>
          </p:cNvPr>
          <p:cNvSpPr txBox="1"/>
          <p:nvPr/>
        </p:nvSpPr>
        <p:spPr>
          <a:xfrm>
            <a:off x="9407257" y="4526288"/>
            <a:ext cx="107074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軟式擔架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44A4769-9847-4A95-A8A0-0BB6D350FB57}"/>
              </a:ext>
            </a:extLst>
          </p:cNvPr>
          <p:cNvSpPr txBox="1"/>
          <p:nvPr/>
        </p:nvSpPr>
        <p:spPr>
          <a:xfrm>
            <a:off x="734410" y="1097809"/>
            <a:ext cx="1096459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zh-TW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各醫</a:t>
            </a:r>
            <a:r>
              <a:rPr lang="zh-TW" altLang="en-US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療</a:t>
            </a:r>
            <a:r>
              <a:rPr lang="zh-TW" altLang="zh-TW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站位置醫療人員、救護車、</a:t>
            </a:r>
            <a:r>
              <a:rPr lang="en-US" altLang="zh-TW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AED</a:t>
            </a:r>
            <a:r>
              <a:rPr lang="zh-TW" altLang="zh-TW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、緊急救護員、救護機巡等人數，</a:t>
            </a:r>
            <a:r>
              <a:rPr lang="zh-TW" altLang="en-US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按照體育署辦理大型活動之規定辦理。</a:t>
            </a:r>
            <a:endParaRPr lang="en-US" altLang="zh-TW" sz="2400" b="1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CE15987-4DA6-4658-A3D0-D30034DE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3F-8189-4962-9FB6-44207F656377}" type="slidenum">
              <a:rPr lang="zh-TW" altLang="en-US" smtClean="0"/>
              <a:t>11</a:t>
            </a:fld>
            <a:endParaRPr lang="zh-TW" altLang="en-US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802D6502-E135-46EB-BD8E-107C2943FC5B}"/>
              </a:ext>
            </a:extLst>
          </p:cNvPr>
          <p:cNvCxnSpPr/>
          <p:nvPr/>
        </p:nvCxnSpPr>
        <p:spPr>
          <a:xfrm>
            <a:off x="2511452" y="1123876"/>
            <a:ext cx="88423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2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醫療規劃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/>
        </p:blipFill>
        <p:spPr>
          <a:xfrm>
            <a:off x="7145006" y="1521047"/>
            <a:ext cx="4002280" cy="2259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820328" y="1027528"/>
            <a:ext cx="55678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醫護站</a:t>
            </a:r>
            <a:endParaRPr lang="en-US" altLang="zh-TW" sz="2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按照體育署辦理大型活動之規定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每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醫療站應至少配置醫護人員</a:t>
            </a:r>
            <a:r>
              <a:rPr lang="en-US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  <a:r>
              <a:rPr lang="zh-TW" altLang="en-US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、醫生</a:t>
            </a:r>
            <a:r>
              <a:rPr lang="en-US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機車巡邏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救護技術員</a:t>
            </a:r>
            <a:r>
              <a:rPr lang="en-US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(EMT)1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人、救護車</a:t>
            </a:r>
            <a:r>
              <a:rPr lang="en-US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輛及自動體外心臟去顫器</a:t>
            </a:r>
            <a:r>
              <a:rPr lang="en-US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(AED)1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組。</a:t>
            </a:r>
            <a:endParaRPr lang="en-US" altLang="zh-TW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救護車</a:t>
            </a:r>
            <a:endParaRPr lang="en-US" altLang="zh-TW" sz="2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每</a:t>
            </a:r>
            <a:r>
              <a:rPr lang="zh-TW" altLang="en-US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三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千人須有一輛救護車於活動現場待命周邊醫院及消防單位加強戒護。</a:t>
            </a:r>
            <a:endParaRPr lang="en-US" altLang="zh-TW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TW" altLang="en-US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賽道機巡</a:t>
            </a:r>
            <a:endParaRPr lang="en-US" altLang="zh-TW" sz="2400" b="1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賽道上每</a:t>
            </a:r>
            <a:r>
              <a:rPr lang="en-US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公里</a:t>
            </a:r>
            <a:r>
              <a:rPr lang="zh-TW" altLang="en-US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責任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區域搭配一位</a:t>
            </a:r>
            <a:r>
              <a:rPr lang="en-US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EMT</a:t>
            </a:r>
            <a:r>
              <a:rPr lang="zh-TW" altLang="zh-TW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機車巡邏員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，穿梭賽道間檢視跑者狀況，第一時間有緊急狀況者，馬上通報及搶救</a:t>
            </a:r>
            <a:r>
              <a:rPr lang="zh-TW" altLang="en-US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  <a:p>
            <a:pPr marL="171450" lvl="0" indent="-171450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TW" sz="1500" b="1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06" y="3883623"/>
            <a:ext cx="4002280" cy="2259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56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安全維護</a:t>
            </a:r>
          </a:p>
        </p:txBody>
      </p:sp>
      <p:pic>
        <p:nvPicPr>
          <p:cNvPr id="1026" name="Picture 2" descr="\\192.168.1.128\共用資料夾\設計部\◆業務部\阿威\未命名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425" r="4264" b="11512"/>
          <a:stretch/>
        </p:blipFill>
        <p:spPr bwMode="auto">
          <a:xfrm>
            <a:off x="2906351" y="3444113"/>
            <a:ext cx="9001623" cy="2572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C6A78AE-B3DB-4C09-B1F4-B2C60E30A084}"/>
              </a:ext>
            </a:extLst>
          </p:cNvPr>
          <p:cNvSpPr/>
          <p:nvPr/>
        </p:nvSpPr>
        <p:spPr>
          <a:xfrm>
            <a:off x="2906350" y="1605799"/>
            <a:ext cx="900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活動前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天設置「交通管制告示牌面」，預先告知用路人活動期間影響交通路線事宜，並以告示引導車輛減速慢行。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 descr="\\Diskstation\共用資料夾\設計部\機關單位類\2020電器盃\交維牌\交維牌＿50X120cm_PVC霧＋瓦愣板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" y="1682364"/>
            <a:ext cx="2022538" cy="38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802D6502-E135-46EB-BD8E-107C2943FC5B}"/>
              </a:ext>
            </a:extLst>
          </p:cNvPr>
          <p:cNvCxnSpPr/>
          <p:nvPr/>
        </p:nvCxnSpPr>
        <p:spPr>
          <a:xfrm>
            <a:off x="2511452" y="1123876"/>
            <a:ext cx="88423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9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C672B-0235-49A7-A3D9-7190DFCF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安全維護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BE61682-0C6D-47D2-B048-51B27AAEB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421874"/>
              </p:ext>
            </p:extLst>
          </p:nvPr>
        </p:nvGraphicFramePr>
        <p:xfrm>
          <a:off x="924547" y="3803841"/>
          <a:ext cx="10124042" cy="254736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11054">
                  <a:extLst>
                    <a:ext uri="{9D8B030D-6E8A-4147-A177-3AD203B41FA5}">
                      <a16:colId xmlns:a16="http://schemas.microsoft.com/office/drawing/2014/main" val="2007478348"/>
                    </a:ext>
                  </a:extLst>
                </a:gridCol>
                <a:gridCol w="1900757">
                  <a:extLst>
                    <a:ext uri="{9D8B030D-6E8A-4147-A177-3AD203B41FA5}">
                      <a16:colId xmlns:a16="http://schemas.microsoft.com/office/drawing/2014/main" val="3562715223"/>
                    </a:ext>
                  </a:extLst>
                </a:gridCol>
                <a:gridCol w="4412231">
                  <a:extLst>
                    <a:ext uri="{9D8B030D-6E8A-4147-A177-3AD203B41FA5}">
                      <a16:colId xmlns:a16="http://schemas.microsoft.com/office/drawing/2014/main" val="85348895"/>
                    </a:ext>
                  </a:extLst>
                </a:gridCol>
              </a:tblGrid>
              <a:tr h="42456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醫院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地址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599020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台北市立聯合醫院內湖門診部</a:t>
                      </a:r>
                    </a:p>
                  </a:txBody>
                  <a:tcPr marL="78203" marR="782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zh-TW" altLang="en-US" sz="16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2709</a:t>
                      </a:r>
                      <a:r>
                        <a:rPr lang="zh-TW" altLang="en-US" sz="16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b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8387</a:t>
                      </a:r>
                      <a:endParaRPr lang="zh-TW" sz="1600" b="0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台北市內湖區民權東路六段</a:t>
                      </a: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99</a:t>
                      </a: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1F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3682989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三軍總醫院內湖院區</a:t>
                      </a:r>
                    </a:p>
                  </a:txBody>
                  <a:tcPr marL="78203" marR="782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zh-TW" alt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8792</a:t>
                      </a:r>
                      <a:r>
                        <a:rPr lang="zh-TW" alt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3311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台北市內湖區成功路二段</a:t>
                      </a: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325</a:t>
                      </a: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7381446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長庚紀念醫院台北院區</a:t>
                      </a:r>
                    </a:p>
                  </a:txBody>
                  <a:tcPr marL="78203" marR="782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 </a:t>
                      </a: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2713</a:t>
                      </a:r>
                      <a:r>
                        <a:rPr lang="zh-TW" alt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5211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台北市松山區敦化北路</a:t>
                      </a: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199</a:t>
                      </a: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3503395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中國醫藥大學附設醫院臺北分院</a:t>
                      </a:r>
                    </a:p>
                  </a:txBody>
                  <a:tcPr marL="78203" marR="782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 </a:t>
                      </a: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2791</a:t>
                      </a:r>
                      <a:r>
                        <a:rPr lang="zh-TW" alt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9696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台北市內湖區內湖路二段</a:t>
                      </a: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360</a:t>
                      </a: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51984280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臺北市立聯合醫院忠孝院區</a:t>
                      </a:r>
                    </a:p>
                  </a:txBody>
                  <a:tcPr marL="78203" marR="782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02 27</a:t>
                      </a: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</a:t>
                      </a:r>
                      <a:r>
                        <a:rPr 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1288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台北市南港區同德路</a:t>
                      </a: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87</a:t>
                      </a: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8203" marR="78203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938262"/>
                  </a:ext>
                </a:extLst>
              </a:tr>
            </a:tbl>
          </a:graphicData>
        </a:graphic>
      </p:graphicFrame>
      <p:graphicFrame>
        <p:nvGraphicFramePr>
          <p:cNvPr id="5" name="資料庫圖表 10">
            <a:extLst>
              <a:ext uri="{FF2B5EF4-FFF2-40B4-BE49-F238E27FC236}">
                <a16:creationId xmlns:a16="http://schemas.microsoft.com/office/drawing/2014/main" id="{618A10E2-0C3A-461E-B288-472A902C0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012604"/>
              </p:ext>
            </p:extLst>
          </p:nvPr>
        </p:nvGraphicFramePr>
        <p:xfrm>
          <a:off x="2618838" y="1322272"/>
          <a:ext cx="6954323" cy="251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5ED98760-654B-47EB-80FD-A63C83F9B113}"/>
              </a:ext>
            </a:extLst>
          </p:cNvPr>
          <p:cNvSpPr/>
          <p:nvPr/>
        </p:nvSpPr>
        <p:spPr>
          <a:xfrm>
            <a:off x="674520" y="1031378"/>
            <a:ext cx="1084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緊急救護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SOP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E20B37E-0DE8-4B62-9986-FB031BAB4C9E}"/>
              </a:ext>
            </a:extLst>
          </p:cNvPr>
          <p:cNvSpPr/>
          <p:nvPr/>
        </p:nvSpPr>
        <p:spPr>
          <a:xfrm>
            <a:off x="674519" y="3225483"/>
            <a:ext cx="1084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後送責任醫院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FFFDB0E-E404-481C-825A-17641E3A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3F-8189-4962-9FB6-44207F656377}" type="slidenum">
              <a:rPr lang="zh-TW" altLang="en-US" smtClean="0"/>
              <a:t>14</a:t>
            </a:fld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02D6502-E135-46EB-BD8E-107C2943FC5B}"/>
              </a:ext>
            </a:extLst>
          </p:cNvPr>
          <p:cNvCxnSpPr/>
          <p:nvPr/>
        </p:nvCxnSpPr>
        <p:spPr>
          <a:xfrm>
            <a:off x="2511452" y="1123876"/>
            <a:ext cx="88423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85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0794AB-B660-45FE-ABEE-A2C05E1E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保險規劃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152A41-9323-446C-9433-5914C4A32385}"/>
              </a:ext>
            </a:extLst>
          </p:cNvPr>
          <p:cNvSpPr/>
          <p:nvPr/>
        </p:nvSpPr>
        <p:spPr>
          <a:xfrm>
            <a:off x="158336" y="1982967"/>
            <a:ext cx="4131945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每人體傷責任險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新臺幣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500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每一意外事故責任體傷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億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每一意外事故財物損失責任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保險期間最高賠償金額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億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400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萬元以上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3B42932-80FD-4C29-A2CB-5E9865B7C701}"/>
              </a:ext>
            </a:extLst>
          </p:cNvPr>
          <p:cNvGrpSpPr/>
          <p:nvPr/>
        </p:nvGrpSpPr>
        <p:grpSpPr>
          <a:xfrm>
            <a:off x="4377173" y="1849846"/>
            <a:ext cx="7452016" cy="4051893"/>
            <a:chOff x="4173007" y="2023455"/>
            <a:chExt cx="6135019" cy="414955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E034C06-1E6E-4D58-8369-E31FCAC8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007" y="2023455"/>
              <a:ext cx="6135019" cy="414955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DD11371-5688-4014-8D58-6484C9896FEE}"/>
                </a:ext>
              </a:extLst>
            </p:cNvPr>
            <p:cNvSpPr/>
            <p:nvPr/>
          </p:nvSpPr>
          <p:spPr>
            <a:xfrm>
              <a:off x="4503421" y="4829943"/>
              <a:ext cx="495298" cy="404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E17C8AD8-FEC4-4E4F-8FA9-A44893948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1069" y="3223834"/>
              <a:ext cx="1" cy="14625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4DFD56EE-E3FF-4235-9A7A-D05F8ECC1A38}"/>
              </a:ext>
            </a:extLst>
          </p:cNvPr>
          <p:cNvSpPr/>
          <p:nvPr/>
        </p:nvSpPr>
        <p:spPr>
          <a:xfrm>
            <a:off x="158336" y="1396772"/>
            <a:ext cx="413194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公共意外責任險規劃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BE8334C-7A37-422C-A456-D1DE05A2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3F-8189-4962-9FB6-44207F656377}" type="slidenum">
              <a:rPr lang="zh-TW" altLang="en-US" smtClean="0"/>
              <a:t>15</a:t>
            </a:fld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02D6502-E135-46EB-BD8E-107C2943FC5B}"/>
              </a:ext>
            </a:extLst>
          </p:cNvPr>
          <p:cNvCxnSpPr/>
          <p:nvPr/>
        </p:nvCxnSpPr>
        <p:spPr>
          <a:xfrm>
            <a:off x="2511452" y="1123876"/>
            <a:ext cx="88423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5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人力配置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0079"/>
              </p:ext>
            </p:extLst>
          </p:nvPr>
        </p:nvGraphicFramePr>
        <p:xfrm>
          <a:off x="475157" y="1297755"/>
          <a:ext cx="8552786" cy="43181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9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工作內容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需求人數</a:t>
                      </a:r>
                    </a:p>
                  </a:txBody>
                  <a:tcPr marL="104270" marR="104270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服務台組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協助民眾各種活動事項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舞台組</a:t>
                      </a:r>
                    </a:p>
                  </a:txBody>
                  <a:tcPr marL="104270" marR="104270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協助舞台頒獎、活動進行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機動清潔組</a:t>
                      </a:r>
                    </a:p>
                  </a:txBody>
                  <a:tcPr marL="104270" marR="104270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維持環境整潔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完賽領取組</a:t>
                      </a:r>
                    </a:p>
                  </a:txBody>
                  <a:tcPr marL="104270" marR="104270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協助發放完賽禮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成績列印組</a:t>
                      </a:r>
                    </a:p>
                  </a:txBody>
                  <a:tcPr marL="104270" marR="104270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協助成績列印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晶片兌換組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協助晶片兌換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5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醫護組</a:t>
                      </a:r>
                    </a:p>
                  </a:txBody>
                  <a:tcPr marL="104270" marR="104270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機巡、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EMT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、醫護人員、醫師</a:t>
                      </a:r>
                    </a:p>
                  </a:txBody>
                  <a:tcPr marL="104270" marR="104270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補給組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補給品補充、支援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交管組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協助路線指引、交通管制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領騎壓隊組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前方帶路與確保掉隊人員安全</a:t>
                      </a:r>
                    </a:p>
                  </a:txBody>
                  <a:tcPr marL="104270" marR="104270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04270" marR="104270" marT="41476" marB="4147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5C6A78AE-B3DB-4C09-B1F4-B2C60E30A084}"/>
              </a:ext>
            </a:extLst>
          </p:cNvPr>
          <p:cNvSpPr/>
          <p:nvPr/>
        </p:nvSpPr>
        <p:spPr>
          <a:xfrm>
            <a:off x="3196722" y="5710459"/>
            <a:ext cx="6979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初步估計需至少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220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名工作人員</a:t>
            </a:r>
            <a:endParaRPr lang="en-US" altLang="zh-CN" sz="24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95423" y="1298896"/>
            <a:ext cx="2723045" cy="3224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人力編組</a:t>
            </a:r>
            <a:endParaRPr lang="en-US" altLang="zh-TW" sz="2400" b="1" dirty="0"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採大型群聚活動編組模式，</a:t>
            </a:r>
            <a:r>
              <a:rPr lang="zh-TW" altLang="en-US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規劃</a:t>
            </a:r>
            <a:r>
              <a:rPr lang="en-US" altLang="zh-TW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組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，各組別組長管理，透過工作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LINE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群組及無線電對講機，達成緊密聯繫網絡，以確保活動順利進行。 </a:t>
            </a:r>
            <a:endParaRPr lang="en-US" altLang="zh-TW" dirty="0"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802D6502-E135-46EB-BD8E-107C2943FC5B}"/>
              </a:ext>
            </a:extLst>
          </p:cNvPr>
          <p:cNvCxnSpPr/>
          <p:nvPr/>
        </p:nvCxnSpPr>
        <p:spPr>
          <a:xfrm>
            <a:off x="2511452" y="1123876"/>
            <a:ext cx="88423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2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交通資訊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66728" y="1338689"/>
            <a:ext cx="4796928" cy="50124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/>
              <a:t>捷運路線</a:t>
            </a:r>
            <a:r>
              <a:rPr lang="en-US" altLang="zh-TW" b="1" dirty="0"/>
              <a:t>:</a:t>
            </a:r>
            <a:br>
              <a:rPr lang="en-US" altLang="zh-TW" b="1" dirty="0"/>
            </a:br>
            <a:r>
              <a:rPr lang="zh-TW" altLang="en-US" sz="1800" dirty="0"/>
              <a:t>捷運文湖線劍南路站，沿敬業三路往河堤走約</a:t>
            </a:r>
            <a:r>
              <a:rPr lang="en-US" altLang="zh-TW" sz="1800" dirty="0"/>
              <a:t>10</a:t>
            </a:r>
            <a:r>
              <a:rPr lang="zh-TW" altLang="en-US" sz="1800" dirty="0"/>
              <a:t>分鐘，可抵達樂群一路「美堤河濱公園基</a:t>
            </a:r>
            <a:r>
              <a:rPr lang="en-US" altLang="zh-TW" sz="1800" dirty="0"/>
              <a:t>16</a:t>
            </a:r>
            <a:r>
              <a:rPr lang="zh-TW" altLang="en-US" sz="1800" dirty="0"/>
              <a:t>號水門」。</a:t>
            </a:r>
            <a:endParaRPr lang="en-US" altLang="zh-TW" sz="1800" dirty="0"/>
          </a:p>
          <a:p>
            <a:pPr>
              <a:lnSpc>
                <a:spcPct val="150000"/>
              </a:lnSpc>
            </a:pPr>
            <a:r>
              <a:rPr lang="zh-TW" altLang="en-US" b="1" dirty="0"/>
              <a:t>公車路線</a:t>
            </a:r>
            <a:r>
              <a:rPr lang="en-US" altLang="zh-TW" b="1" dirty="0"/>
              <a:t>:</a:t>
            </a:r>
            <a:br>
              <a:rPr lang="en-US" altLang="zh-TW" sz="1800" b="1" dirty="0"/>
            </a:br>
            <a:r>
              <a:rPr lang="zh-TW" altLang="en-US" sz="1800" dirty="0"/>
              <a:t>基</a:t>
            </a:r>
            <a:r>
              <a:rPr lang="en-US" altLang="zh-TW" sz="1800" dirty="0"/>
              <a:t>16</a:t>
            </a:r>
            <a:r>
              <a:rPr lang="zh-TW" altLang="en-US" sz="1800" dirty="0"/>
              <a:t>號水門附近站牌有：</a:t>
            </a:r>
            <a:br>
              <a:rPr lang="zh-TW" altLang="en-US" sz="1800" dirty="0"/>
            </a:br>
            <a:r>
              <a:rPr lang="en-US" altLang="zh-TW" sz="1800" dirty="0"/>
              <a:t>645</a:t>
            </a:r>
            <a:r>
              <a:rPr lang="zh-TW" altLang="en-US" sz="1800" dirty="0"/>
              <a:t>、</a:t>
            </a:r>
            <a:r>
              <a:rPr lang="en-US" altLang="zh-TW" sz="1800" dirty="0"/>
              <a:t>645</a:t>
            </a:r>
            <a:r>
              <a:rPr lang="zh-TW" altLang="en-US" sz="1800" dirty="0"/>
              <a:t>副、</a:t>
            </a:r>
            <a:r>
              <a:rPr lang="en-US" altLang="zh-TW" sz="1800" dirty="0"/>
              <a:t>677</a:t>
            </a:r>
            <a:r>
              <a:rPr lang="zh-TW" altLang="en-US" sz="1800" dirty="0"/>
              <a:t>、藍</a:t>
            </a:r>
            <a:r>
              <a:rPr lang="en-US" altLang="zh-TW" sz="1800" dirty="0"/>
              <a:t>26</a:t>
            </a:r>
            <a:r>
              <a:rPr lang="zh-TW" altLang="en-US" sz="1800" dirty="0"/>
              <a:t>、藍</a:t>
            </a:r>
            <a:r>
              <a:rPr lang="en-US" altLang="zh-TW" sz="1800" dirty="0"/>
              <a:t>7</a:t>
            </a:r>
            <a:r>
              <a:rPr lang="zh-TW" altLang="en-US" sz="1800" dirty="0"/>
              <a:t>、</a:t>
            </a:r>
            <a:r>
              <a:rPr lang="en-US" altLang="zh-TW" sz="1800" dirty="0"/>
              <a:t>208</a:t>
            </a:r>
            <a:r>
              <a:rPr lang="zh-TW" altLang="en-US" sz="1800" dirty="0"/>
              <a:t>、</a:t>
            </a:r>
            <a:r>
              <a:rPr lang="en-US" altLang="zh-TW" sz="1800" dirty="0"/>
              <a:t>208</a:t>
            </a:r>
            <a:r>
              <a:rPr lang="zh-TW" altLang="en-US" sz="1800" dirty="0"/>
              <a:t>直、</a:t>
            </a:r>
            <a:r>
              <a:rPr lang="en-US" altLang="zh-TW" sz="1800" dirty="0"/>
              <a:t>222</a:t>
            </a:r>
            <a:r>
              <a:rPr lang="zh-TW" altLang="en-US" sz="1800" dirty="0"/>
              <a:t>、</a:t>
            </a:r>
            <a:r>
              <a:rPr lang="en-US" altLang="zh-TW" sz="1800" dirty="0"/>
              <a:t>247</a:t>
            </a:r>
            <a:r>
              <a:rPr lang="zh-TW" altLang="en-US" sz="1800" dirty="0"/>
              <a:t>、</a:t>
            </a:r>
            <a:r>
              <a:rPr lang="en-US" altLang="zh-TW" sz="1800" dirty="0"/>
              <a:t>247</a:t>
            </a:r>
            <a:r>
              <a:rPr lang="zh-TW" altLang="en-US" sz="1800" dirty="0"/>
              <a:t>區、</a:t>
            </a:r>
            <a:endParaRPr lang="en-US" altLang="zh-TW" sz="1800" dirty="0"/>
          </a:p>
          <a:p>
            <a:pPr>
              <a:lnSpc>
                <a:spcPct val="150000"/>
              </a:lnSpc>
            </a:pPr>
            <a:r>
              <a:rPr lang="zh-TW" altLang="en-US" b="1" dirty="0"/>
              <a:t>停車規劃</a:t>
            </a:r>
            <a:r>
              <a:rPr lang="en-US" altLang="zh-TW" b="1" dirty="0"/>
              <a:t>:</a:t>
            </a:r>
            <a:br>
              <a:rPr lang="en-US" altLang="zh-TW" sz="1800" b="1" dirty="0"/>
            </a:br>
            <a:r>
              <a:rPr lang="zh-TW" altLang="en-US" sz="1800" dirty="0"/>
              <a:t>陣亭停車場、市立濱江國中地下停車場、泓籟金泰停車場、家樂福大直停車場等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1" y="1527694"/>
            <a:ext cx="6881827" cy="43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2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7" y="4077127"/>
            <a:ext cx="4289102" cy="24888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廣告規劃</a:t>
            </a:r>
          </a:p>
        </p:txBody>
      </p:sp>
      <p:sp>
        <p:nvSpPr>
          <p:cNvPr id="11" name="矩形 10"/>
          <p:cNvSpPr/>
          <p:nvPr/>
        </p:nvSpPr>
        <p:spPr>
          <a:xfrm>
            <a:off x="6837245" y="4373765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▲路跑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手冊廣告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46632" y="4336836"/>
            <a:ext cx="1564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▲起跑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字版廣告</a:t>
            </a:r>
          </a:p>
        </p:txBody>
      </p:sp>
      <p:pic>
        <p:nvPicPr>
          <p:cNvPr id="16" name="Picture 4" descr="C:\Users\user-NB2\Desktop\11\瑋活動\110.04.17內科路跑\素材\照片\IMG_3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49" y="1223402"/>
            <a:ext cx="3862588" cy="2304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37951" y="3528082"/>
            <a:ext cx="1455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▲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TRUSS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廣告牆</a:t>
            </a:r>
          </a:p>
        </p:txBody>
      </p:sp>
      <p:sp>
        <p:nvSpPr>
          <p:cNvPr id="19" name="矩形 18"/>
          <p:cNvSpPr/>
          <p:nvPr/>
        </p:nvSpPr>
        <p:spPr>
          <a:xfrm>
            <a:off x="1524923" y="3935909"/>
            <a:ext cx="1439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▲出發拱門廣告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22" y="3900678"/>
            <a:ext cx="4791877" cy="2841720"/>
          </a:xfrm>
          <a:prstGeom prst="rect">
            <a:avLst/>
          </a:prstGeom>
        </p:spPr>
      </p:pic>
      <p:pic>
        <p:nvPicPr>
          <p:cNvPr id="1026" name="Picture 2" descr="\\192.168.1.128\共用資料夾\活動照片存檔\2019活動\路跑健走\國際扶輪3523地國際扶輪嘉年華暨反毒路跑\國際扶輪3523地區國際扶輪嘉年華暨反毒路跑_191126_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5" y="1069664"/>
            <a:ext cx="3776388" cy="2831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1674375" y="6226637"/>
            <a:ext cx="161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▲廣告位置示意圖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37951" y="6441502"/>
            <a:ext cx="161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▲廣告位置示意圖</a:t>
            </a:r>
          </a:p>
        </p:txBody>
      </p:sp>
    </p:spTree>
    <p:extLst>
      <p:ext uri="{BB962C8B-B14F-4D97-AF65-F5344CB8AC3E}">
        <p14:creationId xmlns:p14="http://schemas.microsoft.com/office/powerpoint/2010/main" val="290322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廣告規劃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85667" y="1716222"/>
            <a:ext cx="5012970" cy="3425556"/>
            <a:chOff x="520135" y="1727843"/>
            <a:chExt cx="3299511" cy="2223845"/>
          </a:xfrm>
        </p:grpSpPr>
        <p:sp>
          <p:nvSpPr>
            <p:cNvPr id="4" name="矩形 3"/>
            <p:cNvSpPr/>
            <p:nvPr/>
          </p:nvSpPr>
          <p:spPr>
            <a:xfrm>
              <a:off x="775141" y="1861913"/>
              <a:ext cx="2789498" cy="2089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Picture 2" descr="C:\Users\user-NB2\Desktop\11\瑋活動\110.11.27扶輪3523反毒路跑\ppt素材\下載.jf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83" b="91304" l="9524" r="91209">
                          <a14:foregroundMark x1="91209" y1="42935" x2="87546" y2="42935"/>
                          <a14:foregroundMark x1="61905" y1="80435" x2="65201" y2="84239"/>
                          <a14:foregroundMark x1="58974" y1="81522" x2="67033" y2="91304"/>
                          <a14:foregroundMark x1="57875" y1="81522" x2="51648" y2="739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35" y="1727843"/>
              <a:ext cx="3299511" cy="22238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648691" y="4893052"/>
            <a:ext cx="2976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▲路跑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手冊廣告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每面尺寸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257 mm ×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182 mm)</a:t>
            </a:r>
          </a:p>
        </p:txBody>
      </p:sp>
      <p:pic>
        <p:nvPicPr>
          <p:cNvPr id="12" name="Picture 6" descr="\\Diskstation\共用資料夾\活動照片存檔\2018活動\扶輪社反毒公益路跑\扶輪社反毒公益路跑_190114_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20050" r="20398" b="8963"/>
          <a:stretch/>
        </p:blipFill>
        <p:spPr bwMode="auto">
          <a:xfrm>
            <a:off x="6393365" y="2099719"/>
            <a:ext cx="4170174" cy="2485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780799" y="4893051"/>
            <a:ext cx="297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▲起跑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字版廣告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每面尺寸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900mm*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1800mm)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D46FD66-A0C0-4EAA-B4F7-699A118E3E8E}"/>
              </a:ext>
            </a:extLst>
          </p:cNvPr>
          <p:cNvSpPr txBox="1"/>
          <p:nvPr/>
        </p:nvSpPr>
        <p:spPr>
          <a:xfrm>
            <a:off x="2812473" y="5724191"/>
            <a:ext cx="7273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+mn-ea"/>
              </a:rPr>
              <a:t>P.S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  若有需求上述廣告贊助，因各區名額有限，請洽各區活動主委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813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5" y="2157446"/>
            <a:ext cx="10515712" cy="3345271"/>
          </a:xfr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15999" y="114624"/>
            <a:ext cx="9237672" cy="704146"/>
          </a:xfrm>
        </p:spPr>
        <p:txBody>
          <a:bodyPr/>
          <a:lstStyle/>
          <a:p>
            <a:r>
              <a:rPr lang="zh-TW" altLang="en-US" dirty="0"/>
              <a:t>活動主視覺</a:t>
            </a:r>
          </a:p>
        </p:txBody>
      </p:sp>
    </p:spTree>
    <p:extLst>
      <p:ext uri="{BB962C8B-B14F-4D97-AF65-F5344CB8AC3E}">
        <p14:creationId xmlns:p14="http://schemas.microsoft.com/office/powerpoint/2010/main" val="400335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活動簡介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248" y="1235830"/>
            <a:ext cx="11422770" cy="5112568"/>
          </a:xfrm>
          <a:prstGeom prst="rect">
            <a:avLst/>
          </a:prstGeom>
        </p:spPr>
        <p:txBody>
          <a:bodyPr lIns="0" tIns="0" rIns="0" bIns="0"/>
          <a:lstStyle/>
          <a:p>
            <a:pPr marL="391077" indent="-391077" defTabSz="391077" hangingPunct="0">
              <a:buFont typeface="Arial" panose="020B0604020202020204" pitchFamily="34" charset="0"/>
              <a:buChar char="•"/>
              <a:defRPr/>
            </a:pPr>
            <a:r>
              <a:rPr lang="zh-TW" altLang="en-US" sz="2300" b="1" dirty="0">
                <a:solidFill>
                  <a:srgbClr val="0132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活動名稱：</a:t>
            </a:r>
            <a:endParaRPr lang="en-US" altLang="zh-TW" sz="2300" b="1" dirty="0">
              <a:solidFill>
                <a:srgbClr val="0132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defTabSz="391077" hangingPunct="0">
              <a:defRPr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     國際扶輪反毒暨消除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C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肝路跑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marL="391077" indent="-391077" defTabSz="391077" hangingPunct="0">
              <a:buFont typeface="Arial" panose="020B0604020202020204" pitchFamily="34" charset="0"/>
              <a:buChar char="•"/>
              <a:defRPr/>
            </a:pPr>
            <a:r>
              <a:rPr lang="zh-TW" altLang="en-US" sz="2300" b="1" dirty="0">
                <a:solidFill>
                  <a:srgbClr val="0132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活動時地：</a:t>
            </a:r>
            <a:endParaRPr lang="en-US" altLang="zh-TW" sz="2300" b="1" dirty="0">
              <a:solidFill>
                <a:srgbClr val="0132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defTabSz="391077" hangingPunct="0">
              <a:defRPr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    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2021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年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11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月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27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日在內湖美堤河濱公園舉辦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marL="391077" indent="-391077" defTabSz="391077" hangingPunct="0">
              <a:buFont typeface="Arial" panose="020B0604020202020204" pitchFamily="34" charset="0"/>
              <a:buChar char="•"/>
              <a:defRPr/>
            </a:pPr>
            <a:r>
              <a:rPr lang="zh-TW" altLang="en-US" sz="2300" b="1" dirty="0">
                <a:solidFill>
                  <a:srgbClr val="0132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活動宗旨：</a:t>
            </a:r>
            <a:endParaRPr lang="en-US" altLang="zh-TW" sz="2300" b="1" dirty="0">
              <a:solidFill>
                <a:srgbClr val="0132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marL="355600" defTabSz="391077" hangingPunct="0">
              <a:defRPr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國際扶輪希望透過陽光戶外的路跑活動，宣揚本次的活動主題「反毒暨消除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C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肝」，提倡運動的同時讓全民了解毒品及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C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肝對人體所帶來的危害，宣導愛惜自我及家人健康的理念，期盼凝聚社會共識並帶來正面影響，特舉辦此路跑活動。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indent="355600" defTabSz="391077" hangingPunct="0">
              <a:buFont typeface="Arial" pitchFamily="34" charset="0"/>
              <a:buChar char="•"/>
              <a:defRPr/>
            </a:pPr>
            <a:r>
              <a:rPr lang="zh-TW" altLang="en-US" sz="2000" b="1" dirty="0">
                <a:solidFill>
                  <a:srgbClr val="0132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指導單位：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marL="355600" defTabSz="391077" hangingPunct="0">
              <a:defRPr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臺北市政府民政局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marL="391077" indent="-391077" defTabSz="391077" hangingPunct="0">
              <a:buFont typeface="Arial" panose="020B0604020202020204" pitchFamily="34" charset="0"/>
              <a:buChar char="•"/>
              <a:defRPr/>
            </a:pPr>
            <a:r>
              <a:rPr lang="zh-TW" altLang="en-US" sz="2300" b="1" dirty="0">
                <a:solidFill>
                  <a:srgbClr val="0132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主辦單位：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marL="355600" indent="-355600" defTabSz="391077" hangingPunct="0">
              <a:defRPr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     國際扶輪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3481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3482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3490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3521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3522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3523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地區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391077" hangingPunct="0">
              <a:buFont typeface="Arial" pitchFamily="34" charset="0"/>
              <a:buChar char="•"/>
              <a:defRPr/>
            </a:pPr>
            <a:r>
              <a:rPr lang="zh-TW" altLang="en-US" sz="2400" b="1" dirty="0">
                <a:solidFill>
                  <a:srgbClr val="0132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執行單位：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  <a:p>
            <a:pPr marL="355600" defTabSz="391077" hangingPunct="0">
              <a:defRPr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" charset="0"/>
              </a:rPr>
              <a:t>學生活動王有限公司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0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報名規劃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978231"/>
              </p:ext>
            </p:extLst>
          </p:nvPr>
        </p:nvGraphicFramePr>
        <p:xfrm>
          <a:off x="838144" y="1356623"/>
          <a:ext cx="10515712" cy="506127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2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609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組別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陽光挑戰組</a:t>
                      </a:r>
                      <a:r>
                        <a:rPr lang="en-US" altLang="zh-TW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(21K)</a:t>
                      </a:r>
                      <a:endParaRPr lang="zh-TW" altLang="en-US" sz="1600" b="1" kern="12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04270" marR="104270" marT="41476" marB="414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奔放自我組</a:t>
                      </a:r>
                      <a:r>
                        <a:rPr lang="en-US" altLang="zh-TW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(10K)</a:t>
                      </a:r>
                      <a:endParaRPr lang="zh-TW" altLang="en-US" sz="1600" b="1" kern="12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04270" marR="104270" marT="41476" marB="414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活力健康組</a:t>
                      </a:r>
                      <a:r>
                        <a:rPr lang="en-US" altLang="zh-TW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(5K)</a:t>
                      </a:r>
                      <a:endParaRPr lang="zh-TW" altLang="en-US" sz="1600" b="1" kern="12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04270" marR="104270" marT="41476" marB="4147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報名費用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$ </a:t>
                      </a:r>
                      <a:r>
                        <a:rPr lang="en-US" altLang="zh-TW" sz="1800" b="1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800</a:t>
                      </a:r>
                      <a:endParaRPr lang="zh-TW" altLang="en-US" sz="18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$ </a:t>
                      </a:r>
                      <a:r>
                        <a:rPr lang="en-US" altLang="zh-TW" sz="1800" b="1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700</a:t>
                      </a:r>
                      <a:endParaRPr lang="zh-TW" altLang="en-US" sz="18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$ </a:t>
                      </a:r>
                      <a:r>
                        <a:rPr lang="en-US" altLang="zh-TW" sz="1800" b="1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600</a:t>
                      </a:r>
                      <a:endParaRPr lang="zh-TW" altLang="en-US" sz="18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晶片押金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19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報名資訊</a:t>
                      </a:r>
                      <a:endParaRPr lang="zh-TW" altLang="en-US" sz="1600" b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人數設定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900 </a:t>
                      </a:r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2,300 </a:t>
                      </a:r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2600 </a:t>
                      </a:r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8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報名資格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需滿 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 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歲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不限制年齡</a:t>
                      </a:r>
                      <a:b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</a:br>
                      <a:r>
                        <a:rPr lang="en-US" altLang="zh-TW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未滿</a:t>
                      </a:r>
                      <a:r>
                        <a:rPr lang="en-US" altLang="zh-TW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歲須於系統內填寫家長同意書</a:t>
                      </a:r>
                      <a:r>
                        <a:rPr lang="en-US" altLang="zh-TW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600" b="0" kern="12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不限制年齡</a:t>
                      </a:r>
                      <a:b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</a:br>
                      <a:r>
                        <a:rPr lang="en-US" altLang="zh-TW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未滿</a:t>
                      </a:r>
                      <a:r>
                        <a:rPr lang="en-US" altLang="zh-TW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歲須於系統內填寫家長同意書</a:t>
                      </a:r>
                      <a:r>
                        <a:rPr lang="en-US" altLang="zh-TW" sz="1600" b="0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600" b="0" kern="12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971"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年齡分組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依性別及年齡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共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組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600" b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-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-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13">
                <a:tc gridSpan="4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活動資訊</a:t>
                      </a:r>
                      <a:endParaRPr lang="zh-TW" altLang="en-US" sz="1600" b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起跑時間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07:30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07:45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08:00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限制時間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關門時間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11:00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09:45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09:30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CDE8801-5C84-4F71-8458-F4F7C4FB34AB}"/>
              </a:ext>
            </a:extLst>
          </p:cNvPr>
          <p:cNvCxnSpPr/>
          <p:nvPr/>
        </p:nvCxnSpPr>
        <p:spPr>
          <a:xfrm>
            <a:off x="1376067" y="1141716"/>
            <a:ext cx="88423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8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活動贈品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715690"/>
              </p:ext>
            </p:extLst>
          </p:nvPr>
        </p:nvGraphicFramePr>
        <p:xfrm>
          <a:off x="838086" y="1579366"/>
          <a:ext cx="10515712" cy="42870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2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609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組別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陽光挑戰組</a:t>
                      </a:r>
                      <a:r>
                        <a:rPr lang="en-US" altLang="zh-TW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(21K)</a:t>
                      </a:r>
                      <a:endParaRPr lang="zh-TW" altLang="en-US" sz="1600" b="1" kern="12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04270" marR="104270" marT="41476" marB="414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奔放自我組</a:t>
                      </a:r>
                      <a:r>
                        <a:rPr lang="en-US" altLang="zh-TW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(10K)</a:t>
                      </a:r>
                      <a:endParaRPr lang="zh-TW" altLang="en-US" sz="1600" b="1" kern="12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04270" marR="104270" marT="41476" marB="414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活力健康組</a:t>
                      </a:r>
                      <a:r>
                        <a:rPr lang="en-US" altLang="zh-TW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(5K)</a:t>
                      </a:r>
                      <a:endParaRPr lang="zh-TW" altLang="en-US" sz="1600" b="1" kern="12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04270" marR="104270" marT="41476" marB="4147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3">
                <a:tc gridSpan="4"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活動前物資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號碼布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含別針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計時晶片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>
                          <a:effectLst/>
                          <a:latin typeface="Microsoft JhengHei"/>
                        </a:rPr>
                        <a:t>-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紀念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T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恤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紀念帽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19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完賽禮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現場領取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6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完賽獎牌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Microsoft JhengHei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成績證書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en-US" altLang="zh-TW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en-US" altLang="zh-TW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完賽證書</a:t>
                      </a:r>
                      <a:endParaRPr lang="en-US" altLang="zh-TW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環保提袋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en-US" altLang="zh-TW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完賽水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dirty="0">
                          <a:effectLst/>
                          <a:latin typeface="Microsoft JhengHei"/>
                          <a:sym typeface="Wingdings 2"/>
                        </a:rPr>
                        <a:t></a:t>
                      </a:r>
                      <a:endParaRPr lang="zh-TW" altLang="en-US" sz="16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CDE8801-5C84-4F71-8458-F4F7C4FB34AB}"/>
              </a:ext>
            </a:extLst>
          </p:cNvPr>
          <p:cNvCxnSpPr/>
          <p:nvPr/>
        </p:nvCxnSpPr>
        <p:spPr>
          <a:xfrm>
            <a:off x="1294968" y="1123876"/>
            <a:ext cx="88423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6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314156"/>
              </a:clrFrom>
              <a:clrTo>
                <a:srgbClr val="3141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22736" r="9655" b="16948"/>
          <a:stretch/>
        </p:blipFill>
        <p:spPr>
          <a:xfrm>
            <a:off x="5512370" y="930203"/>
            <a:ext cx="5908443" cy="30051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禮贈品規劃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6"/>
          <a:stretch/>
        </p:blipFill>
        <p:spPr>
          <a:xfrm>
            <a:off x="3225014" y="1216277"/>
            <a:ext cx="2034809" cy="1556536"/>
          </a:xfrm>
        </p:spPr>
      </p:pic>
      <p:grpSp>
        <p:nvGrpSpPr>
          <p:cNvPr id="8" name="群組 7"/>
          <p:cNvGrpSpPr/>
          <p:nvPr/>
        </p:nvGrpSpPr>
        <p:grpSpPr>
          <a:xfrm>
            <a:off x="5380396" y="4557274"/>
            <a:ext cx="6172392" cy="1625057"/>
            <a:chOff x="2349341" y="4367553"/>
            <a:chExt cx="6758094" cy="247151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341" y="4367553"/>
              <a:ext cx="3379047" cy="247151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388" y="4367553"/>
              <a:ext cx="3379047" cy="2471514"/>
            </a:xfrm>
            <a:prstGeom prst="rect">
              <a:avLst/>
            </a:prstGeom>
          </p:spPr>
        </p:pic>
      </p:grp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4"/>
          <a:stretch/>
        </p:blipFill>
        <p:spPr>
          <a:xfrm>
            <a:off x="984774" y="1216278"/>
            <a:ext cx="2076219" cy="155653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034431" y="30331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↑獎牌設計規劃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440032" y="63862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↑帽子設計規劃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369224" y="393536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↑衣服設計規劃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34431" y="628611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↑提袋設計規劃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EBE9EA"/>
              </a:clrFrom>
              <a:clrTo>
                <a:srgbClr val="EBE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6"/>
          <a:stretch/>
        </p:blipFill>
        <p:spPr>
          <a:xfrm>
            <a:off x="1534774" y="3629754"/>
            <a:ext cx="3052438" cy="265897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005064" y="10777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891858" y="10916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</a:p>
        </p:txBody>
      </p:sp>
    </p:spTree>
    <p:extLst>
      <p:ext uri="{BB962C8B-B14F-4D97-AF65-F5344CB8AC3E}">
        <p14:creationId xmlns:p14="http://schemas.microsoft.com/office/powerpoint/2010/main" val="46059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獎勵辦法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362208"/>
              </p:ext>
            </p:extLst>
          </p:nvPr>
        </p:nvGraphicFramePr>
        <p:xfrm>
          <a:off x="838144" y="1472126"/>
          <a:ext cx="10515713" cy="17043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51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609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總排名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陽光挑戰組</a:t>
                      </a: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(21K)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：依男、女總名次成績，分別錄取前五名頒發精美獎盃乙座。</a:t>
                      </a:r>
                      <a:endParaRPr lang="zh-TW" altLang="en-US" sz="16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奔放自我組</a:t>
                      </a: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(10K)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：依男、女總名次成績，分別錄取前五名頒發精美獎盃乙座。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活力健康組</a:t>
                      </a: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(5K)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：依男、女總名次成績，分別錄取前五名頒發精美獎盃乙座。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547443"/>
              </p:ext>
            </p:extLst>
          </p:nvPr>
        </p:nvGraphicFramePr>
        <p:xfrm>
          <a:off x="814973" y="3499859"/>
          <a:ext cx="10515713" cy="197646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51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609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分組排名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855"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公里組：</a:t>
                      </a:r>
                      <a:b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每組按報名人數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1-50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人錄取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名，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51-100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人錄取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名，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101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人以上錄取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名，錄取者頒發獎座。</a:t>
                      </a:r>
                      <a:endParaRPr lang="en-US" altLang="zh-TW" sz="18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18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公里組及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公里組不設年齡分組獎勵。</a:t>
                      </a:r>
                    </a:p>
                    <a:p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錄取總排名者不再列入分組排名。</a:t>
                      </a:r>
                    </a:p>
                  </a:txBody>
                  <a:tcPr marL="86892" marR="86892" marT="69127" marB="691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29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F195AF-5478-4C90-9471-FB391418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路跑活動流程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57970"/>
              </p:ext>
            </p:extLst>
          </p:nvPr>
        </p:nvGraphicFramePr>
        <p:xfrm>
          <a:off x="5141458" y="1200579"/>
          <a:ext cx="6375686" cy="499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7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136254" marR="136254" marT="54199" marB="54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活動內容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6254" marR="136254" marT="54199" marB="541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r>
                        <a:rPr lang="zh-TW" altLang="en-US" sz="1600" kern="100" baseline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:</a:t>
                      </a:r>
                      <a:r>
                        <a:rPr lang="zh-TW" alt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00</a:t>
                      </a:r>
                      <a:endParaRPr lang="zh-TW" sz="16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2190" marR="102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工作人員集合</a:t>
                      </a:r>
                    </a:p>
                  </a:txBody>
                  <a:tcPr marL="102190" marR="1021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06</a:t>
                      </a:r>
                      <a:r>
                        <a:rPr lang="zh-TW" alt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:</a:t>
                      </a:r>
                      <a:r>
                        <a:rPr lang="zh-TW" alt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00</a:t>
                      </a:r>
                      <a:endParaRPr lang="zh-TW" sz="16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2190" marR="102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寄物開始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2190" marR="1021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06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40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～</a:t>
                      </a: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15</a:t>
                      </a:r>
                      <a:endParaRPr lang="zh-TW" sz="16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2190" marR="102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主持人開場及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貴賓致詞</a:t>
                      </a:r>
                    </a:p>
                  </a:txBody>
                  <a:tcPr marL="102190" marR="1021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15</a:t>
                      </a:r>
                      <a:r>
                        <a:rPr lang="zh-TW" alt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~</a:t>
                      </a:r>
                      <a:r>
                        <a:rPr lang="zh-TW" alt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25</a:t>
                      </a:r>
                      <a:endParaRPr lang="zh-TW" sz="16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2190" marR="102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熱身操</a:t>
                      </a:r>
                    </a:p>
                  </a:txBody>
                  <a:tcPr marL="102190" marR="1021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25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～</a:t>
                      </a: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</a:t>
                      </a:r>
                      <a:endParaRPr lang="zh-TW" sz="16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2190" marR="102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邀請貴賓鳴槍和</a:t>
                      </a:r>
                      <a:r>
                        <a:rPr lang="en-US" alt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21k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跑者集合</a:t>
                      </a:r>
                    </a:p>
                  </a:txBody>
                  <a:tcPr marL="102190" marR="10219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07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〜</a:t>
                      </a:r>
                    </a:p>
                  </a:txBody>
                  <a:tcPr marL="102190" marR="102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鳴槍開跑啟動、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21K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選手開跑</a:t>
                      </a:r>
                    </a:p>
                  </a:txBody>
                  <a:tcPr marL="102190" marR="10219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07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45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〜</a:t>
                      </a:r>
                    </a:p>
                  </a:txBody>
                  <a:tcPr marL="102190" marR="102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鳴槍開跑啟動、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10K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選手開跑</a:t>
                      </a:r>
                    </a:p>
                  </a:txBody>
                  <a:tcPr marL="102190" marR="10219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：</a:t>
                      </a:r>
                      <a:r>
                        <a:rPr lang="en-US" alt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00</a:t>
                      </a: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〜</a:t>
                      </a:r>
                    </a:p>
                  </a:txBody>
                  <a:tcPr marL="102190" marR="102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鳴槍開跑啟動、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5K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選手開跑</a:t>
                      </a:r>
                    </a:p>
                  </a:txBody>
                  <a:tcPr marL="102190" marR="10219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〜</a:t>
                      </a:r>
                      <a:endParaRPr lang="zh-TW" sz="17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1319" marR="131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頒獎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1319" marR="13131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6" name="Picture 2" descr="\\192.168.1.128\共用資料夾\活動照片存檔\2019活動\國際扶輪3523地國際扶輪嘉年華暨反毒路跑\國際扶輪3523地區國際扶輪嘉年華暨反毒路跑_191126_0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/>
          <a:stretch/>
        </p:blipFill>
        <p:spPr bwMode="auto">
          <a:xfrm>
            <a:off x="599620" y="1230250"/>
            <a:ext cx="4319281" cy="2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.128\共用資料夾\活動照片存檔\2019活動\國際扶輪3523地國際扶輪嘉年華暨反毒路跑\國際扶輪3523地區國際扶輪嘉年華暨反毒路跑_191126_0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/>
          <a:stretch/>
        </p:blipFill>
        <p:spPr bwMode="auto">
          <a:xfrm>
            <a:off x="599620" y="3750333"/>
            <a:ext cx="4319281" cy="2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路跑路線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1" y="1142102"/>
            <a:ext cx="5257857" cy="2441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46" y="1512136"/>
            <a:ext cx="4872162" cy="41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4" y="3689315"/>
            <a:ext cx="5253734" cy="2703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95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1414</Words>
  <Application>Microsoft Office PowerPoint</Application>
  <PresentationFormat>寬螢幕</PresentationFormat>
  <Paragraphs>254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Microsoft JhengHei</vt:lpstr>
      <vt:lpstr>Microsoft JhengHei</vt:lpstr>
      <vt:lpstr>新細明體</vt:lpstr>
      <vt:lpstr>Arial</vt:lpstr>
      <vt:lpstr>Calibri</vt:lpstr>
      <vt:lpstr>Wingdings</vt:lpstr>
      <vt:lpstr>Office 佈景主題</vt:lpstr>
      <vt:lpstr>PowerPoint 簡報</vt:lpstr>
      <vt:lpstr>活動主視覺</vt:lpstr>
      <vt:lpstr>活動簡介</vt:lpstr>
      <vt:lpstr>報名規劃</vt:lpstr>
      <vt:lpstr>活動贈品</vt:lpstr>
      <vt:lpstr>禮贈品規劃</vt:lpstr>
      <vt:lpstr>獎勵辦法</vt:lpstr>
      <vt:lpstr>路跑活動流程</vt:lpstr>
      <vt:lpstr>路跑路線</vt:lpstr>
      <vt:lpstr>補給站</vt:lpstr>
      <vt:lpstr>醫療規劃</vt:lpstr>
      <vt:lpstr>醫療規劃</vt:lpstr>
      <vt:lpstr>安全維護</vt:lpstr>
      <vt:lpstr>安全維護</vt:lpstr>
      <vt:lpstr>保險規劃</vt:lpstr>
      <vt:lpstr>人力配置</vt:lpstr>
      <vt:lpstr>交通資訊</vt:lpstr>
      <vt:lpstr>廣告規劃</vt:lpstr>
      <vt:lpstr>廣告規劃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Huang Emmer</dc:creator>
  <cp:lastModifiedBy>Jamespro</cp:lastModifiedBy>
  <cp:revision>177</cp:revision>
  <cp:lastPrinted>2021-06-29T04:10:00Z</cp:lastPrinted>
  <dcterms:created xsi:type="dcterms:W3CDTF">2021-02-05T02:14:00Z</dcterms:created>
  <dcterms:modified xsi:type="dcterms:W3CDTF">2021-08-06T04:03:13Z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